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7" r:id="rId4"/>
    <p:sldId id="258" r:id="rId5"/>
    <p:sldId id="267" r:id="rId6"/>
    <p:sldId id="259" r:id="rId7"/>
    <p:sldId id="268" r:id="rId8"/>
    <p:sldId id="260" r:id="rId9"/>
    <p:sldId id="269" r:id="rId10"/>
    <p:sldId id="261" r:id="rId11"/>
    <p:sldId id="262" r:id="rId12"/>
    <p:sldId id="263" r:id="rId13"/>
    <p:sldId id="264" r:id="rId14"/>
    <p:sldId id="265" r:id="rId15"/>
  </p:sldIdLst>
  <p:sldSz cx="14630400" cy="8229600"/>
  <p:notesSz cx="8229600" cy="14630400"/>
  <p:embeddedFontLst>
    <p:embeddedFont>
      <p:font typeface="Merriweather" panose="00000500000000000000" pitchFamily="2" charset="0"/>
      <p:regular r:id="rId17"/>
      <p:bold r:id="rId18"/>
    </p:embeddedFont>
    <p:embeddedFont>
      <p:font typeface="Merriweather Bold" panose="00000800000000000000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814CE9-80DA-47A0-A043-70B4FBDDF3A3}" v="55" dt="2024-11-25T06:04:46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ATHA SOUMYA" userId="38f72d0f546c3293" providerId="LiveId" clId="{E8814CE9-80DA-47A0-A043-70B4FBDDF3A3}"/>
    <pc:docChg chg="custSel addSld modSld sldOrd">
      <pc:chgData name="BHARATHA SOUMYA" userId="38f72d0f546c3293" providerId="LiveId" clId="{E8814CE9-80DA-47A0-A043-70B4FBDDF3A3}" dt="2024-11-25T06:04:46.280" v="195" actId="14100"/>
      <pc:docMkLst>
        <pc:docMk/>
      </pc:docMkLst>
      <pc:sldChg chg="modSp mod">
        <pc:chgData name="BHARATHA SOUMYA" userId="38f72d0f546c3293" providerId="LiveId" clId="{E8814CE9-80DA-47A0-A043-70B4FBDDF3A3}" dt="2024-11-22T09:18:29.649" v="46" actId="20577"/>
        <pc:sldMkLst>
          <pc:docMk/>
          <pc:sldMk cId="0" sldId="256"/>
        </pc:sldMkLst>
        <pc:spChg chg="mod">
          <ac:chgData name="BHARATHA SOUMYA" userId="38f72d0f546c3293" providerId="LiveId" clId="{E8814CE9-80DA-47A0-A043-70B4FBDDF3A3}" dt="2024-11-22T09:18:29.649" v="46" actId="20577"/>
          <ac:spMkLst>
            <pc:docMk/>
            <pc:sldMk cId="0" sldId="256"/>
            <ac:spMk id="8" creationId="{1D5025DE-CDBC-68A1-1477-EFD25DD23018}"/>
          </ac:spMkLst>
        </pc:spChg>
      </pc:sldChg>
      <pc:sldChg chg="addSp delSp modSp new mod">
        <pc:chgData name="BHARATHA SOUMYA" userId="38f72d0f546c3293" providerId="LiveId" clId="{E8814CE9-80DA-47A0-A043-70B4FBDDF3A3}" dt="2024-11-25T06:04:46.280" v="195" actId="14100"/>
        <pc:sldMkLst>
          <pc:docMk/>
          <pc:sldMk cId="2720750165" sldId="266"/>
        </pc:sldMkLst>
        <pc:spChg chg="add mod">
          <ac:chgData name="BHARATHA SOUMYA" userId="38f72d0f546c3293" providerId="LiveId" clId="{E8814CE9-80DA-47A0-A043-70B4FBDDF3A3}" dt="2024-11-22T08:40:36.200" v="15" actId="255"/>
          <ac:spMkLst>
            <pc:docMk/>
            <pc:sldMk cId="2720750165" sldId="266"/>
            <ac:spMk id="2" creationId="{4605FF28-0290-EB32-1AD6-26507BADEC57}"/>
          </ac:spMkLst>
        </pc:spChg>
        <pc:spChg chg="add mod">
          <ac:chgData name="BHARATHA SOUMYA" userId="38f72d0f546c3293" providerId="LiveId" clId="{E8814CE9-80DA-47A0-A043-70B4FBDDF3A3}" dt="2024-11-22T08:41:14.774" v="19" actId="14100"/>
          <ac:spMkLst>
            <pc:docMk/>
            <pc:sldMk cId="2720750165" sldId="266"/>
            <ac:spMk id="3" creationId="{447E4E26-2060-77FC-6AE1-6593A5DE02D7}"/>
          </ac:spMkLst>
        </pc:spChg>
        <pc:spChg chg="add">
          <ac:chgData name="BHARATHA SOUMYA" userId="38f72d0f546c3293" providerId="LiveId" clId="{E8814CE9-80DA-47A0-A043-70B4FBDDF3A3}" dt="2024-11-22T08:41:12.679" v="18"/>
          <ac:spMkLst>
            <pc:docMk/>
            <pc:sldMk cId="2720750165" sldId="266"/>
            <ac:spMk id="4" creationId="{37DE44F5-9857-685D-7BC7-C02EC26184AB}"/>
          </ac:spMkLst>
        </pc:spChg>
        <pc:spChg chg="add mod">
          <ac:chgData name="BHARATHA SOUMYA" userId="38f72d0f546c3293" providerId="LiveId" clId="{E8814CE9-80DA-47A0-A043-70B4FBDDF3A3}" dt="2024-11-22T08:41:43.958" v="23" actId="14100"/>
          <ac:spMkLst>
            <pc:docMk/>
            <pc:sldMk cId="2720750165" sldId="266"/>
            <ac:spMk id="5" creationId="{A3EBC6F2-6BDD-04EC-23BC-5FA85C72C1DE}"/>
          </ac:spMkLst>
        </pc:spChg>
        <pc:spChg chg="add mod">
          <ac:chgData name="BHARATHA SOUMYA" userId="38f72d0f546c3293" providerId="LiveId" clId="{E8814CE9-80DA-47A0-A043-70B4FBDDF3A3}" dt="2024-11-22T08:43:24.761" v="31" actId="1076"/>
          <ac:spMkLst>
            <pc:docMk/>
            <pc:sldMk cId="2720750165" sldId="266"/>
            <ac:spMk id="7" creationId="{22F6B565-E4DD-4A20-E440-525E28816670}"/>
          </ac:spMkLst>
        </pc:spChg>
        <pc:picChg chg="add del mod">
          <ac:chgData name="BHARATHA SOUMYA" userId="38f72d0f546c3293" providerId="LiveId" clId="{E8814CE9-80DA-47A0-A043-70B4FBDDF3A3}" dt="2024-11-25T06:04:30.568" v="190" actId="478"/>
          <ac:picMkLst>
            <pc:docMk/>
            <pc:sldMk cId="2720750165" sldId="266"/>
            <ac:picMk id="6" creationId="{5181D4B7-AD3E-8C54-2AE1-3B023A28AC7E}"/>
          </ac:picMkLst>
        </pc:picChg>
        <pc:picChg chg="add mod">
          <ac:chgData name="BHARATHA SOUMYA" userId="38f72d0f546c3293" providerId="LiveId" clId="{E8814CE9-80DA-47A0-A043-70B4FBDDF3A3}" dt="2024-11-22T08:44:12.433" v="36" actId="14100"/>
          <ac:picMkLst>
            <pc:docMk/>
            <pc:sldMk cId="2720750165" sldId="266"/>
            <ac:picMk id="1032" creationId="{B9D830C1-D95D-2695-2A81-824071C51816}"/>
          </ac:picMkLst>
        </pc:picChg>
        <pc:picChg chg="add mod">
          <ac:chgData name="BHARATHA SOUMYA" userId="38f72d0f546c3293" providerId="LiveId" clId="{E8814CE9-80DA-47A0-A043-70B4FBDDF3A3}" dt="2024-11-25T06:04:46.280" v="195" actId="14100"/>
          <ac:picMkLst>
            <pc:docMk/>
            <pc:sldMk cId="2720750165" sldId="266"/>
            <ac:picMk id="4098" creationId="{742A5687-14AA-015F-8545-315A2F31B494}"/>
          </ac:picMkLst>
        </pc:picChg>
      </pc:sldChg>
      <pc:sldChg chg="addSp modSp new mod">
        <pc:chgData name="BHARATHA SOUMYA" userId="38f72d0f546c3293" providerId="LiveId" clId="{E8814CE9-80DA-47A0-A043-70B4FBDDF3A3}" dt="2024-11-25T05:53:21.531" v="74" actId="255"/>
        <pc:sldMkLst>
          <pc:docMk/>
          <pc:sldMk cId="322910655" sldId="267"/>
        </pc:sldMkLst>
        <pc:spChg chg="add mod">
          <ac:chgData name="BHARATHA SOUMYA" userId="38f72d0f546c3293" providerId="LiveId" clId="{E8814CE9-80DA-47A0-A043-70B4FBDDF3A3}" dt="2024-11-25T05:53:21.531" v="74" actId="255"/>
          <ac:spMkLst>
            <pc:docMk/>
            <pc:sldMk cId="322910655" sldId="267"/>
            <ac:spMk id="3" creationId="{FA134035-8862-F4C1-EAE9-58D76C758631}"/>
          </ac:spMkLst>
        </pc:spChg>
        <pc:spChg chg="add mod">
          <ac:chgData name="BHARATHA SOUMYA" userId="38f72d0f546c3293" providerId="LiveId" clId="{E8814CE9-80DA-47A0-A043-70B4FBDDF3A3}" dt="2024-11-25T05:53:03.015" v="73" actId="207"/>
          <ac:spMkLst>
            <pc:docMk/>
            <pc:sldMk cId="322910655" sldId="267"/>
            <ac:spMk id="4" creationId="{7CC57423-059A-A7FF-D622-CA4C8940D8F4}"/>
          </ac:spMkLst>
        </pc:spChg>
        <pc:picChg chg="add mod">
          <ac:chgData name="BHARATHA SOUMYA" userId="38f72d0f546c3293" providerId="LiveId" clId="{E8814CE9-80DA-47A0-A043-70B4FBDDF3A3}" dt="2024-11-25T05:52:31.185" v="71" actId="1076"/>
          <ac:picMkLst>
            <pc:docMk/>
            <pc:sldMk cId="322910655" sldId="267"/>
            <ac:picMk id="1026" creationId="{5D55C767-441D-8760-844A-213182DCCF49}"/>
          </ac:picMkLst>
        </pc:picChg>
      </pc:sldChg>
      <pc:sldChg chg="addSp modSp new mod ord">
        <pc:chgData name="BHARATHA SOUMYA" userId="38f72d0f546c3293" providerId="LiveId" clId="{E8814CE9-80DA-47A0-A043-70B4FBDDF3A3}" dt="2024-11-25T06:03:33.693" v="188"/>
        <pc:sldMkLst>
          <pc:docMk/>
          <pc:sldMk cId="2522780038" sldId="268"/>
        </pc:sldMkLst>
        <pc:spChg chg="add mod">
          <ac:chgData name="BHARATHA SOUMYA" userId="38f72d0f546c3293" providerId="LiveId" clId="{E8814CE9-80DA-47A0-A043-70B4FBDDF3A3}" dt="2024-11-25T05:53:54.675" v="79" actId="1076"/>
          <ac:spMkLst>
            <pc:docMk/>
            <pc:sldMk cId="2522780038" sldId="268"/>
            <ac:spMk id="2" creationId="{2F0D42B2-18FC-3C14-4AAB-AD323198ED54}"/>
          </ac:spMkLst>
        </pc:spChg>
        <pc:spChg chg="add mod">
          <ac:chgData name="BHARATHA SOUMYA" userId="38f72d0f546c3293" providerId="LiveId" clId="{E8814CE9-80DA-47A0-A043-70B4FBDDF3A3}" dt="2024-11-25T05:58:43.702" v="165" actId="20577"/>
          <ac:spMkLst>
            <pc:docMk/>
            <pc:sldMk cId="2522780038" sldId="268"/>
            <ac:spMk id="4" creationId="{202259DB-52CD-4083-D756-26C989231740}"/>
          </ac:spMkLst>
        </pc:spChg>
        <pc:picChg chg="add mod">
          <ac:chgData name="BHARATHA SOUMYA" userId="38f72d0f546c3293" providerId="LiveId" clId="{E8814CE9-80DA-47A0-A043-70B4FBDDF3A3}" dt="2024-11-25T05:56:00.932" v="104" actId="1076"/>
          <ac:picMkLst>
            <pc:docMk/>
            <pc:sldMk cId="2522780038" sldId="268"/>
            <ac:picMk id="2050" creationId="{E1107D64-BC90-762B-46A7-68AB3EBDA69D}"/>
          </ac:picMkLst>
        </pc:picChg>
        <pc:picChg chg="add mod">
          <ac:chgData name="BHARATHA SOUMYA" userId="38f72d0f546c3293" providerId="LiveId" clId="{E8814CE9-80DA-47A0-A043-70B4FBDDF3A3}" dt="2024-11-25T05:56:21.487" v="108" actId="1076"/>
          <ac:picMkLst>
            <pc:docMk/>
            <pc:sldMk cId="2522780038" sldId="268"/>
            <ac:picMk id="2052" creationId="{F8AC20CA-D614-CDC7-74BE-6F9534AEACEA}"/>
          </ac:picMkLst>
        </pc:picChg>
      </pc:sldChg>
      <pc:sldChg chg="addSp delSp modSp new mod ord">
        <pc:chgData name="BHARATHA SOUMYA" userId="38f72d0f546c3293" providerId="LiveId" clId="{E8814CE9-80DA-47A0-A043-70B4FBDDF3A3}" dt="2024-11-25T06:03:30.371" v="186"/>
        <pc:sldMkLst>
          <pc:docMk/>
          <pc:sldMk cId="1259286616" sldId="269"/>
        </pc:sldMkLst>
        <pc:spChg chg="add mod">
          <ac:chgData name="BHARATHA SOUMYA" userId="38f72d0f546c3293" providerId="LiveId" clId="{E8814CE9-80DA-47A0-A043-70B4FBDDF3A3}" dt="2024-11-25T06:02:52.945" v="181" actId="14100"/>
          <ac:spMkLst>
            <pc:docMk/>
            <pc:sldMk cId="1259286616" sldId="269"/>
            <ac:spMk id="3" creationId="{0DC1D490-06FF-6C33-E6B7-CE36F65897C4}"/>
          </ac:spMkLst>
        </pc:spChg>
        <pc:spChg chg="add mod">
          <ac:chgData name="BHARATHA SOUMYA" userId="38f72d0f546c3293" providerId="LiveId" clId="{E8814CE9-80DA-47A0-A043-70B4FBDDF3A3}" dt="2024-11-25T06:03:16.428" v="184" actId="1076"/>
          <ac:spMkLst>
            <pc:docMk/>
            <pc:sldMk cId="1259286616" sldId="269"/>
            <ac:spMk id="4" creationId="{266E7679-3490-FF73-F62A-8103D35AE8B7}"/>
          </ac:spMkLst>
        </pc:spChg>
        <pc:picChg chg="add mod">
          <ac:chgData name="BHARATHA SOUMYA" userId="38f72d0f546c3293" providerId="LiveId" clId="{E8814CE9-80DA-47A0-A043-70B4FBDDF3A3}" dt="2024-11-25T05:59:29.507" v="167" actId="1076"/>
          <ac:picMkLst>
            <pc:docMk/>
            <pc:sldMk cId="1259286616" sldId="269"/>
            <ac:picMk id="3074" creationId="{84F963C1-5E26-A578-4536-485A60E2CEE0}"/>
          </ac:picMkLst>
        </pc:picChg>
        <pc:picChg chg="add mod">
          <ac:chgData name="BHARATHA SOUMYA" userId="38f72d0f546c3293" providerId="LiveId" clId="{E8814CE9-80DA-47A0-A043-70B4FBDDF3A3}" dt="2024-11-25T06:02:48.354" v="180" actId="14100"/>
          <ac:picMkLst>
            <pc:docMk/>
            <pc:sldMk cId="1259286616" sldId="269"/>
            <ac:picMk id="3076" creationId="{EC33C1C8-C2A9-F4EB-AFA5-BD4B90613D3E}"/>
          </ac:picMkLst>
        </pc:picChg>
        <pc:picChg chg="add mod">
          <ac:chgData name="BHARATHA SOUMYA" userId="38f72d0f546c3293" providerId="LiveId" clId="{E8814CE9-80DA-47A0-A043-70B4FBDDF3A3}" dt="2024-11-25T06:02:14.345" v="173" actId="1076"/>
          <ac:picMkLst>
            <pc:docMk/>
            <pc:sldMk cId="1259286616" sldId="269"/>
            <ac:picMk id="3078" creationId="{70D40D5F-0163-016F-15EE-F4B0006C594A}"/>
          </ac:picMkLst>
        </pc:picChg>
        <pc:picChg chg="add del mod">
          <ac:chgData name="BHARATHA SOUMYA" userId="38f72d0f546c3293" providerId="LiveId" clId="{E8814CE9-80DA-47A0-A043-70B4FBDDF3A3}" dt="2024-11-25T06:02:40.702" v="178" actId="478"/>
          <ac:picMkLst>
            <pc:docMk/>
            <pc:sldMk cId="1259286616" sldId="269"/>
            <ac:picMk id="3080" creationId="{D65D6E63-3BBF-397C-ADB8-84CA98FC5E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08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21146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Sustainable Agriculture: Feeding the Future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124206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970597" y="5586292"/>
            <a:ext cx="3601402" cy="136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Presented by :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Soumya </a:t>
            </a:r>
            <a:r>
              <a:rPr lang="en-US" sz="2400" b="1" dirty="0" err="1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Bharatha</a:t>
            </a:r>
            <a:endParaRPr lang="en-US" sz="2400" b="1" dirty="0">
              <a:solidFill>
                <a:srgbClr val="E2E6E9"/>
              </a:solidFill>
              <a:latin typeface="Merriweather Bold" pitchFamily="34" charset="0"/>
              <a:ea typeface="Merriweather Bold" pitchFamily="34" charset="-122"/>
              <a:cs typeface="Merriweather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</a:rPr>
              <a:t>2203A52007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025DE-CDBC-68A1-1477-EFD25DD23018}"/>
              </a:ext>
            </a:extLst>
          </p:cNvPr>
          <p:cNvSpPr txBox="1"/>
          <p:nvPr/>
        </p:nvSpPr>
        <p:spPr>
          <a:xfrm>
            <a:off x="4183381" y="5630432"/>
            <a:ext cx="4652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5F0F0"/>
                </a:solidFill>
                <a:latin typeface="Merriweather Bold" panose="00000800000000000000" charset="0"/>
              </a:rPr>
              <a:t>Guided by :</a:t>
            </a:r>
          </a:p>
          <a:p>
            <a:r>
              <a:rPr lang="en-US" sz="2400" b="1" dirty="0">
                <a:solidFill>
                  <a:schemeClr val="bg1"/>
                </a:solidFill>
                <a:latin typeface="Merriweather Bold" panose="00000800000000000000" charset="0"/>
              </a:rPr>
              <a:t>Dr P Chandra Shekhar Reddy</a:t>
            </a:r>
          </a:p>
          <a:p>
            <a:r>
              <a:rPr lang="en-US" sz="2400" b="1" dirty="0">
                <a:solidFill>
                  <a:schemeClr val="bg1"/>
                </a:solidFill>
                <a:latin typeface="Merriweather Bold" panose="00000800000000000000" charset="0"/>
              </a:rPr>
              <a:t>Professor of CSE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538" y="537091"/>
            <a:ext cx="7776924" cy="1220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Biodiversity and Ecosystem Protection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65002" y="2050613"/>
            <a:ext cx="22860" cy="5641896"/>
          </a:xfrm>
          <a:prstGeom prst="roundRect">
            <a:avLst>
              <a:gd name="adj" fmla="val 358874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173301" y="2478524"/>
            <a:ext cx="683538" cy="22860"/>
          </a:xfrm>
          <a:prstGeom prst="roundRect">
            <a:avLst>
              <a:gd name="adj" fmla="val 358874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56702" y="2270284"/>
            <a:ext cx="439460" cy="43946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1959" y="2343507"/>
            <a:ext cx="12894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50733" y="2245876"/>
            <a:ext cx="2534126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Pollinator Protection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50733" y="2668191"/>
            <a:ext cx="6409730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Sustainable practices promote the well-being of pollinators, ensuring their vital role in crop fertilization. This involves creating pollinator-friendly habitats and reducing pesticide use.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3301" y="4424243"/>
            <a:ext cx="683538" cy="22860"/>
          </a:xfrm>
          <a:prstGeom prst="roundRect">
            <a:avLst>
              <a:gd name="adj" fmla="val 358874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56702" y="4216003"/>
            <a:ext cx="439460" cy="43946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88742" y="4289227"/>
            <a:ext cx="17526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50733" y="4191595"/>
            <a:ext cx="244161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Habitat Creation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50733" y="4613910"/>
            <a:ext cx="6409730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Creating natural habitats for wildlife on farms provides refuge for beneficial insects, birds, and other animals that help control pests and maintain ecosystem balance.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3301" y="6369963"/>
            <a:ext cx="683538" cy="22860"/>
          </a:xfrm>
          <a:prstGeom prst="roundRect">
            <a:avLst>
              <a:gd name="adj" fmla="val 358874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56702" y="6161723"/>
            <a:ext cx="439460" cy="43946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94338" y="6234946"/>
            <a:ext cx="16406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50733" y="6137315"/>
            <a:ext cx="244161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Soil Conservation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50733" y="6559629"/>
            <a:ext cx="6409730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Implementing soil conservation methods such as no-till farming and contour farming helps prevent erosion and protect the soil's natural structure and fertility.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848" y="544354"/>
            <a:ext cx="7764304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Sustainable Supply Chains and Distribution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48" y="2071807"/>
            <a:ext cx="985480" cy="20813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0961" y="2268855"/>
            <a:ext cx="246376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Sourcing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70961" y="2694980"/>
            <a:ext cx="6483191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Supporting local farms and businesses reduces transportation distances, minimizes emissions, and promotes regional economies. This fosters community engagement and creates a more sustainable food system.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48" y="4153138"/>
            <a:ext cx="985480" cy="17660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0961" y="4350187"/>
            <a:ext cx="246376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Fair Trade Practices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70961" y="4776311"/>
            <a:ext cx="6483191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fair wages and working conditions for farmers and workers throughout the supply chain promotes ethical production and supports sustainable development.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48" y="5919192"/>
            <a:ext cx="985480" cy="17660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0961" y="6116241"/>
            <a:ext cx="2602587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Reducing Food Waste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70961" y="6542365"/>
            <a:ext cx="6483191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Implementing strategies to minimize food waste at every stage of the supply chain, from production to consumption, reduces resource use and promotes responsible food practices.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085" y="652462"/>
            <a:ext cx="13270230" cy="1214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Economic and Environmental Benefits of Sustainable Agriculture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744" y="2255758"/>
            <a:ext cx="2189559" cy="1741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43945" y="3164205"/>
            <a:ext cx="106918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5286613" y="2605445"/>
            <a:ext cx="268295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Increased Profitability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286613" y="3025616"/>
            <a:ext cx="8469392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Sustainable practices often lead to higher yields, lower input costs, and premium prices for sustainably produced products.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5140881" y="4011930"/>
            <a:ext cx="8760857" cy="11430"/>
          </a:xfrm>
          <a:prstGeom prst="roundRect">
            <a:avLst>
              <a:gd name="adj" fmla="val 714090"/>
            </a:avLst>
          </a:prstGeom>
          <a:solidFill>
            <a:srgbClr val="194A9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964" y="4045744"/>
            <a:ext cx="4379119" cy="17414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4776" y="4722138"/>
            <a:ext cx="145256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381393" y="4395430"/>
            <a:ext cx="24291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Reduced Pollution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6381393" y="4815602"/>
            <a:ext cx="7374612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Minimizing pesticide and fertilizer use reduces pollution of water sources, air, and soil, leading to a healthier environment for all.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235660" y="5801916"/>
            <a:ext cx="7666077" cy="11430"/>
          </a:xfrm>
          <a:prstGeom prst="roundRect">
            <a:avLst>
              <a:gd name="adj" fmla="val 714090"/>
            </a:avLst>
          </a:prstGeom>
          <a:solidFill>
            <a:srgbClr val="194A9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84" y="5835729"/>
            <a:ext cx="6568678" cy="174140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9539" y="6512123"/>
            <a:ext cx="135969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7476173" y="6030039"/>
            <a:ext cx="269021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Biodiversity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7476173" y="6450211"/>
            <a:ext cx="6279833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Creating habitats for wildlife and preserving natural ecosystems promotes biodiversity, ensuring a rich and resilient environment for all species.</a:t>
            </a:r>
            <a:endParaRPr 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21ADD-BB0A-9717-1069-EA0C5D8DA21D}"/>
              </a:ext>
            </a:extLst>
          </p:cNvPr>
          <p:cNvSpPr txBox="1"/>
          <p:nvPr/>
        </p:nvSpPr>
        <p:spPr>
          <a:xfrm>
            <a:off x="12767310" y="7772400"/>
            <a:ext cx="1783080" cy="3693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0648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671405"/>
            <a:ext cx="3225641" cy="1816775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5855" y="3333036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336256" y="2918222"/>
            <a:ext cx="43180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Transforming Food Systems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336256" y="3451741"/>
            <a:ext cx="91835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Sustainable agriculture plays a critical role in transforming our food systems to be more equitable, environmentally responsible, and resilient.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4212788" y="4472940"/>
            <a:ext cx="943046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sp>
        <p:nvSpPr>
          <p:cNvPr id="8" name="Shape 6"/>
          <p:cNvSpPr/>
          <p:nvPr/>
        </p:nvSpPr>
        <p:spPr>
          <a:xfrm>
            <a:off x="863798" y="4611529"/>
            <a:ext cx="6451402" cy="2211586"/>
          </a:xfrm>
          <a:prstGeom prst="roundRect">
            <a:avLst>
              <a:gd name="adj" fmla="val 468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25855" y="5470565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62017" y="4858345"/>
            <a:ext cx="314634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Sustainable Future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562017" y="5391864"/>
            <a:ext cx="5957768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 embracing sustainable practices, we can create a future where agriculture nourishes our planet and sustains future generations.</a:t>
            </a:r>
            <a:endParaRPr lang="en-US" sz="1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1B7551-6E7D-2F56-AB12-45BE7E4D2CDF}"/>
              </a:ext>
            </a:extLst>
          </p:cNvPr>
          <p:cNvSpPr txBox="1"/>
          <p:nvPr/>
        </p:nvSpPr>
        <p:spPr>
          <a:xfrm>
            <a:off x="12675870" y="7715250"/>
            <a:ext cx="1828800" cy="39243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34660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48806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6FE9B-7A89-2FF8-4038-FDE517FE9749}"/>
              </a:ext>
            </a:extLst>
          </p:cNvPr>
          <p:cNvSpPr txBox="1"/>
          <p:nvPr/>
        </p:nvSpPr>
        <p:spPr>
          <a:xfrm>
            <a:off x="12778740" y="7720489"/>
            <a:ext cx="1771650" cy="39481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05FF28-0290-EB32-1AD6-26507BADEC57}"/>
              </a:ext>
            </a:extLst>
          </p:cNvPr>
          <p:cNvSpPr txBox="1"/>
          <p:nvPr/>
        </p:nvSpPr>
        <p:spPr>
          <a:xfrm>
            <a:off x="914400" y="1348740"/>
            <a:ext cx="12264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Sustainable agriculture is a farming system that aims to be environmentally, economically, and socially sustainable. It uses science-based practices to produce food and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Google Sans"/>
              </a:rPr>
              <a:t>fibre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 while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Google Sans"/>
              </a:rPr>
              <a:t>minimising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 environmental damage.</a:t>
            </a:r>
            <a:b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</a:br>
            <a:b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</a:br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Sustainable agriculture is farming in such a way to protect the environment, aid and expand natural resources and make the best use of nonrenewable resources.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AutoShape 6" descr="7 Leading Sustainable Agriculture Trends of 2024 l Brandon Bioscience">
            <a:extLst>
              <a:ext uri="{FF2B5EF4-FFF2-40B4-BE49-F238E27FC236}">
                <a16:creationId xmlns:a16="http://schemas.microsoft.com/office/drawing/2014/main" id="{A3EBC6F2-6BDD-04EC-23BC-5FA85C72C1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6B565-E4DD-4A20-E440-525E28816670}"/>
              </a:ext>
            </a:extLst>
          </p:cNvPr>
          <p:cNvSpPr txBox="1"/>
          <p:nvPr/>
        </p:nvSpPr>
        <p:spPr>
          <a:xfrm>
            <a:off x="12675870" y="7795260"/>
            <a:ext cx="1863090" cy="37719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32" name="Picture 8" descr="Fostering sustainable farming practices to positively impact people and the  planet | Bureau Veritas">
            <a:extLst>
              <a:ext uri="{FF2B5EF4-FFF2-40B4-BE49-F238E27FC236}">
                <a16:creationId xmlns:a16="http://schemas.microsoft.com/office/drawing/2014/main" id="{B9D830C1-D95D-2695-2A81-824071C5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297680"/>
            <a:ext cx="6015990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30,000+ Free Agriculture &amp; Farm Images ...">
            <a:extLst>
              <a:ext uri="{FF2B5EF4-FFF2-40B4-BE49-F238E27FC236}">
                <a16:creationId xmlns:a16="http://schemas.microsoft.com/office/drawing/2014/main" id="{742A5687-14AA-015F-8545-315A2F31B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1" y="4297680"/>
            <a:ext cx="5612130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75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18203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Challenges of Conventional Agriculture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77759"/>
            <a:ext cx="472059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Depletion of Natural Resources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0100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Intensive farming practices lead to soil degradation, water depletion, and biodiversity loss. This weakens ecosystems and reduces their ability to support life.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77759"/>
            <a:ext cx="426005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Environmental Degradation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610100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Excessive use of fertilizers and pesticides contaminates soil and water sources, harming wildlife and human health. These practices also contribute to climate change.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90D98-F09C-1123-D1D1-80088C1FFEEE}"/>
              </a:ext>
            </a:extLst>
          </p:cNvPr>
          <p:cNvSpPr txBox="1"/>
          <p:nvPr/>
        </p:nvSpPr>
        <p:spPr>
          <a:xfrm>
            <a:off x="12458700" y="7326630"/>
            <a:ext cx="2171700" cy="90297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717" y="1095256"/>
            <a:ext cx="7578566" cy="1397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Sustainable Farming Practices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2717" y="3080028"/>
            <a:ext cx="503158" cy="50315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477" y="3163848"/>
            <a:ext cx="147637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9474" y="3080028"/>
            <a:ext cx="2950726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Conserving Resources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09474" y="3913108"/>
            <a:ext cx="2950726" cy="3221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Sustainable agriculture focuses on minimizing resource use and maximizing efficiency. This involves using water wisely, reducing fertilizer and pesticide applications, and promoting natural pest control.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800" y="3080028"/>
            <a:ext cx="503158" cy="50315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5009" y="3163848"/>
            <a:ext cx="200620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0557" y="3080028"/>
            <a:ext cx="2950726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Protecting Biodiversity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0557" y="3913108"/>
            <a:ext cx="2950726" cy="2863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Sustainable practices promote biodiversity by creating habitats for wildlife and preserving natural ecosystems. This helps maintain a healthy and resilient environment for all species.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134035-8862-F4C1-EAE9-58D76C758631}"/>
              </a:ext>
            </a:extLst>
          </p:cNvPr>
          <p:cNvSpPr txBox="1"/>
          <p:nvPr/>
        </p:nvSpPr>
        <p:spPr>
          <a:xfrm>
            <a:off x="1154430" y="1131213"/>
            <a:ext cx="7315200" cy="664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Role of Technology in Sustainable Agriculture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Precision Farming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Tech Involved</a:t>
            </a:r>
            <a:r>
              <a:rPr lang="en-US" dirty="0">
                <a:solidFill>
                  <a:schemeClr val="bg1"/>
                </a:solidFill>
              </a:rPr>
              <a:t>: GPS, IoT, sensors, and satellite imagery.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Benefits</a:t>
            </a:r>
            <a:r>
              <a:rPr lang="en-US" dirty="0">
                <a:solidFill>
                  <a:schemeClr val="bg1"/>
                </a:solidFill>
              </a:rPr>
              <a:t>: Reduces water and fertilizer usage by targeting specific areas.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dirty="0">
                <a:solidFill>
                  <a:schemeClr val="bg1"/>
                </a:solidFill>
              </a:rPr>
              <a:t>: Farmers use moisture sensors to water crops only when needed, reducing waste and conserving resources.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Drones and Remote Sensing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Applications</a:t>
            </a:r>
            <a:r>
              <a:rPr lang="en-US" dirty="0">
                <a:solidFill>
                  <a:schemeClr val="bg1"/>
                </a:solidFill>
              </a:rPr>
              <a:t>: Mapping fields, identifying stressed plants, and assessing crop health.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Real-World Use</a:t>
            </a:r>
            <a:r>
              <a:rPr lang="en-US" dirty="0">
                <a:solidFill>
                  <a:schemeClr val="bg1"/>
                </a:solidFill>
              </a:rPr>
              <a:t>: Drones with infrared cameras can spot nutrient deficiencies invisible to the naked eye.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Big Data and Cloud Computing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>
                <a:solidFill>
                  <a:schemeClr val="bg1"/>
                </a:solidFill>
              </a:rPr>
              <a:t>: Collects and processes vast amounts of data, including weather forecasts, pest outbreaks, and yield predictions.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Impact</a:t>
            </a:r>
            <a:r>
              <a:rPr lang="en-US" dirty="0">
                <a:solidFill>
                  <a:schemeClr val="bg1"/>
                </a:solidFill>
              </a:rPr>
              <a:t>: Allows farmers to make informed decisions and adapt to climate change challenges.</a:t>
            </a:r>
          </a:p>
        </p:txBody>
      </p:sp>
      <p:pic>
        <p:nvPicPr>
          <p:cNvPr id="1026" name="Picture 2" descr="Free Photo smart robotic farmer spraying fertilizer on vegetable green plants">
            <a:extLst>
              <a:ext uri="{FF2B5EF4-FFF2-40B4-BE49-F238E27FC236}">
                <a16:creationId xmlns:a16="http://schemas.microsoft.com/office/drawing/2014/main" id="{5D55C767-441D-8760-844A-213182DCC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234600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C57423-059A-A7FF-D622-CA4C8940D8F4}"/>
              </a:ext>
            </a:extLst>
          </p:cNvPr>
          <p:cNvSpPr txBox="1"/>
          <p:nvPr/>
        </p:nvSpPr>
        <p:spPr>
          <a:xfrm>
            <a:off x="12716256" y="7779187"/>
            <a:ext cx="1914144" cy="45041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91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660" y="584716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Soil Health and Nutrient Management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0660" y="2232660"/>
            <a:ext cx="3721418" cy="3281482"/>
          </a:xfrm>
          <a:prstGeom prst="roundRect">
            <a:avLst>
              <a:gd name="adj" fmla="val 272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0925" y="2452926"/>
            <a:ext cx="2658189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Organic Matter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0925" y="2912745"/>
            <a:ext cx="3280886" cy="238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Adding organic matter like compost and manure improves soil structure, fertility, and water retention. This supports healthy plant growth and reduces the need for synthetic fertilizers.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723" y="2232660"/>
            <a:ext cx="3721418" cy="3281482"/>
          </a:xfrm>
          <a:prstGeom prst="roundRect">
            <a:avLst>
              <a:gd name="adj" fmla="val 272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4988" y="2452926"/>
            <a:ext cx="2658189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Crop Rotation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4988" y="2912745"/>
            <a:ext cx="3280886" cy="238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Rotating crops helps break disease cycles, prevent pest infestations, and improve soil health. It allows different plants to extract nutrients from the soil in a balanced way.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0660" y="5726787"/>
            <a:ext cx="7655481" cy="1920835"/>
          </a:xfrm>
          <a:prstGeom prst="roundRect">
            <a:avLst>
              <a:gd name="adj" fmla="val 465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0925" y="5947053"/>
            <a:ext cx="2658189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Cover Cropping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0925" y="6406872"/>
            <a:ext cx="721494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Planting cover crops between main crops helps prevent soil erosion, suppress weeds, and improve soil fertility. They also provide food and shelter for beneficial insects.</a:t>
            </a:r>
            <a:endParaRPr lang="en-US" sz="16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09BD9-61AE-7CAC-1FF6-006321006076}"/>
              </a:ext>
            </a:extLst>
          </p:cNvPr>
          <p:cNvSpPr txBox="1"/>
          <p:nvPr/>
        </p:nvSpPr>
        <p:spPr>
          <a:xfrm>
            <a:off x="12344400" y="7775139"/>
            <a:ext cx="2286000" cy="332304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0D42B2-18FC-3C14-4AAB-AD323198ED54}"/>
              </a:ext>
            </a:extLst>
          </p:cNvPr>
          <p:cNvSpPr txBox="1"/>
          <p:nvPr/>
        </p:nvSpPr>
        <p:spPr>
          <a:xfrm>
            <a:off x="12698730" y="7738110"/>
            <a:ext cx="1840230" cy="4000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259DB-52CD-4083-D756-26C989231740}"/>
              </a:ext>
            </a:extLst>
          </p:cNvPr>
          <p:cNvSpPr txBox="1"/>
          <p:nvPr/>
        </p:nvSpPr>
        <p:spPr>
          <a:xfrm>
            <a:off x="1245870" y="822603"/>
            <a:ext cx="730377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Advanced Technologies Empowering Sustainability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AI and Machine Learning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Uses</a:t>
            </a:r>
            <a:r>
              <a:rPr lang="en-US" dirty="0">
                <a:solidFill>
                  <a:schemeClr val="bg1"/>
                </a:solidFill>
              </a:rPr>
              <a:t>: Forecasting crop yields, </a:t>
            </a:r>
            <a:r>
              <a:rPr lang="en-US" dirty="0" err="1">
                <a:solidFill>
                  <a:schemeClr val="bg1"/>
                </a:solidFill>
              </a:rPr>
              <a:t>optimising</a:t>
            </a:r>
            <a:r>
              <a:rPr lang="en-US" dirty="0">
                <a:solidFill>
                  <a:schemeClr val="bg1"/>
                </a:solidFill>
              </a:rPr>
              <a:t> planting schedules, and detecting pest infestations.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dirty="0">
                <a:solidFill>
                  <a:schemeClr val="bg1"/>
                </a:solidFill>
              </a:rPr>
              <a:t>: AI models predict disease outbreaks, helping to apply targeted biological treatments.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Robotics and Automation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>
                <a:solidFill>
                  <a:schemeClr val="bg1"/>
                </a:solidFill>
              </a:rPr>
              <a:t>: Autonomous machinery for seeding, harvesting, and weed removal.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Impact</a:t>
            </a:r>
            <a:r>
              <a:rPr lang="en-US" dirty="0">
                <a:solidFill>
                  <a:schemeClr val="bg1"/>
                </a:solidFill>
              </a:rPr>
              <a:t>: Reduces dependency on manual </a:t>
            </a:r>
            <a:r>
              <a:rPr lang="en-US" dirty="0" err="1">
                <a:solidFill>
                  <a:schemeClr val="bg1"/>
                </a:solidFill>
              </a:rPr>
              <a:t>labour</a:t>
            </a:r>
            <a:r>
              <a:rPr lang="en-US" dirty="0">
                <a:solidFill>
                  <a:schemeClr val="bg1"/>
                </a:solidFill>
              </a:rPr>
              <a:t> and ensures timely field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Renewable Energy Integration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Examples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Solar-Powered Irrigation Systems</a:t>
            </a:r>
            <a:r>
              <a:rPr lang="en-US" dirty="0">
                <a:solidFill>
                  <a:schemeClr val="bg1"/>
                </a:solidFill>
              </a:rPr>
              <a:t>: Ensure efficient water use.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Wind Turbines</a:t>
            </a:r>
            <a:r>
              <a:rPr lang="en-US" dirty="0">
                <a:solidFill>
                  <a:schemeClr val="bg1"/>
                </a:solidFill>
              </a:rPr>
              <a:t>: Generate electricity for farm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Result</a:t>
            </a:r>
            <a:r>
              <a:rPr lang="en-US" dirty="0">
                <a:solidFill>
                  <a:schemeClr val="bg1"/>
                </a:solidFill>
              </a:rPr>
              <a:t>: Decreases carbon footprint and promotes energy independence.</a:t>
            </a:r>
          </a:p>
        </p:txBody>
      </p:sp>
      <p:pic>
        <p:nvPicPr>
          <p:cNvPr id="2050" name="Picture 2" descr="Free Photo agricultural robots work in smart farms">
            <a:extLst>
              <a:ext uri="{FF2B5EF4-FFF2-40B4-BE49-F238E27FC236}">
                <a16:creationId xmlns:a16="http://schemas.microsoft.com/office/drawing/2014/main" id="{E1107D64-BC90-762B-46A7-68AB3EBDA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640" y="993844"/>
            <a:ext cx="59626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Photo drone spraying fertilizer on vegetable green plants agriculture technology farm automation">
            <a:extLst>
              <a:ext uri="{FF2B5EF4-FFF2-40B4-BE49-F238E27FC236}">
                <a16:creationId xmlns:a16="http://schemas.microsoft.com/office/drawing/2014/main" id="{F8AC20CA-D614-CDC7-74BE-6F9534AEA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640" y="4699144"/>
            <a:ext cx="5962650" cy="3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78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07787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Water Usage and Conservation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2990612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38544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Drip Irrigation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50198" y="4387929"/>
            <a:ext cx="3523059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Delivers water directly to plant roots, minimizing waste and maximizing efficiency. It also reduces the risk of waterborne diseases.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423" y="2990612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423" y="38544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Water Harvesting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10243423" y="4387929"/>
            <a:ext cx="3523178" cy="2763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Collecting rainwater and storing it for later use reduces reliance on external sources and helps conserve water resources. This practice is particularly important in dry regions.</a:t>
            </a:r>
            <a:endParaRPr lang="en-US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B0589-9ED8-2992-B395-7BA2354AA0E1}"/>
              </a:ext>
            </a:extLst>
          </p:cNvPr>
          <p:cNvSpPr txBox="1"/>
          <p:nvPr/>
        </p:nvSpPr>
        <p:spPr>
          <a:xfrm>
            <a:off x="12790170" y="7658100"/>
            <a:ext cx="1760220" cy="54078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C1D490-06FF-6C33-E6B7-CE36F65897C4}"/>
              </a:ext>
            </a:extLst>
          </p:cNvPr>
          <p:cNvSpPr txBox="1"/>
          <p:nvPr/>
        </p:nvSpPr>
        <p:spPr>
          <a:xfrm>
            <a:off x="1280160" y="1122462"/>
            <a:ext cx="704278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Emerging Trends in Agri-Tech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Blockchain for Transparent Supply Chains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Tracks the journey of food from farm to consumer, ensuring fair trade and sustainability.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Reduces food fraud and increases consumer trust.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Vertical and Urban Farming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Utilizes LED lighting, automated nutrient delivery, and climate control in indoor farms.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Maximizes yield in urban spaces while using 90% less water than traditional farming.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Biotechnology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Develop drought-resistant and pest-tolerant crops through genetic engineering.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Promotes sustainability by reducing reliance on chemical pesticides and </a:t>
            </a:r>
            <a:r>
              <a:rPr lang="en-US" dirty="0" err="1">
                <a:solidFill>
                  <a:schemeClr val="bg1"/>
                </a:solidFill>
              </a:rPr>
              <a:t>fertilisers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74" name="Picture 2" descr="Free Photo a robot arm planting a tree in a green field">
            <a:extLst>
              <a:ext uri="{FF2B5EF4-FFF2-40B4-BE49-F238E27FC236}">
                <a16:creationId xmlns:a16="http://schemas.microsoft.com/office/drawing/2014/main" id="{84F963C1-5E26-A578-4536-485A60E2C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945" y="1122462"/>
            <a:ext cx="59626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ree Photo view of robot tending and maintaining gardens">
            <a:extLst>
              <a:ext uri="{FF2B5EF4-FFF2-40B4-BE49-F238E27FC236}">
                <a16:creationId xmlns:a16="http://schemas.microsoft.com/office/drawing/2014/main" id="{EC33C1C8-C2A9-F4EB-AFA5-BD4B90613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945" y="4711184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6E7679-3490-FF73-F62A-8103D35AE8B7}"/>
              </a:ext>
            </a:extLst>
          </p:cNvPr>
          <p:cNvSpPr txBox="1"/>
          <p:nvPr/>
        </p:nvSpPr>
        <p:spPr>
          <a:xfrm>
            <a:off x="12698730" y="7737990"/>
            <a:ext cx="1931670" cy="3999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928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1016</Words>
  <Application>Microsoft Office PowerPoint</Application>
  <PresentationFormat>Custom</PresentationFormat>
  <Paragraphs>128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Merriweather Bold</vt:lpstr>
      <vt:lpstr>Wingdings</vt:lpstr>
      <vt:lpstr>Google Sans</vt:lpstr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BHARATHA SOUMYA</cp:lastModifiedBy>
  <cp:revision>6</cp:revision>
  <dcterms:created xsi:type="dcterms:W3CDTF">2024-11-21T07:19:44Z</dcterms:created>
  <dcterms:modified xsi:type="dcterms:W3CDTF">2024-11-25T06:04:55Z</dcterms:modified>
</cp:coreProperties>
</file>